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8" r:id="rId3"/>
    <p:sldId id="276" r:id="rId4"/>
    <p:sldId id="273" r:id="rId5"/>
    <p:sldId id="267" r:id="rId6"/>
    <p:sldId id="274" r:id="rId7"/>
    <p:sldId id="275" r:id="rId8"/>
    <p:sldId id="277" r:id="rId9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ADB"/>
    <a:srgbClr val="FF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howGuides="1">
      <p:cViewPr varScale="1">
        <p:scale>
          <a:sx n="81" d="100"/>
          <a:sy n="81" d="100"/>
        </p:scale>
        <p:origin x="77" y="173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2일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1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3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855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2일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렌더링 파이프 라인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2612" y="2492896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1.</a:t>
            </a:r>
            <a:r>
              <a:rPr lang="ko-KR" altLang="en-US" sz="5600" dirty="0"/>
              <a:t>렌더링 파이프라인</a:t>
            </a:r>
            <a:endParaRPr lang="ko-KR" altLang="en-US" sz="5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36191" y="3912867"/>
            <a:ext cx="6770609" cy="1116085"/>
          </a:xfrm>
        </p:spPr>
        <p:txBody>
          <a:bodyPr rtlCol="0">
            <a:normAutofit/>
          </a:bodyPr>
          <a:lstStyle/>
          <a:p>
            <a:r>
              <a:rPr lang="ko-KR" altLang="en-US" sz="1800" dirty="0"/>
              <a:t>렌더링 파이프라인에서 각 스테이지가 어떤 역할을 하는가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FB09A-3DE4-4FD0-98E2-FEC3E00D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277" y="3390060"/>
            <a:ext cx="1123757" cy="2060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DA8A1-2E87-47D7-BE18-A019BB0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13" y="1268760"/>
            <a:ext cx="1184178" cy="198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F5B38-7CEA-4BEC-8A87-4A3BFD9C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434" y="3335394"/>
            <a:ext cx="1123757" cy="2099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A3D13-F5C4-41FA-BE33-DC90628E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908" y="1268760"/>
            <a:ext cx="1225897" cy="19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렌더링 파이프 라인을 이해합니다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/>
              <a:t>2. Input-Assembler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en-US" altLang="ko-KR" sz="2000" dirty="0" err="1"/>
              <a:t>VertexShader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4. Rasterizer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PixelShader</a:t>
            </a:r>
            <a:r>
              <a:rPr lang="ko-KR" altLang="en-US" sz="2000" dirty="0"/>
              <a:t>를 이해합니다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XNA 4.0 Shader Programming #1–Intro to HLSL, Ambient light | Modern art  using the GPU">
            <a:extLst>
              <a:ext uri="{FF2B5EF4-FFF2-40B4-BE49-F238E27FC236}">
                <a16:creationId xmlns:a16="http://schemas.microsoft.com/office/drawing/2014/main" id="{90458AD3-CDFC-47C5-A41C-5BDF558F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65" y="2073396"/>
            <a:ext cx="2111976" cy="4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934172" y="6031888"/>
            <a:ext cx="526036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Input-Assembler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133632"/>
          </a:xfrm>
        </p:spPr>
        <p:txBody>
          <a:bodyPr rtlCol="0">
            <a:norm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파이프 라인의 첫 단계인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입력을 받아서 만들어 두는 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앱의 </a:t>
            </a:r>
            <a:r>
              <a:rPr lang="en-US" altLang="ko-KR" sz="1600" dirty="0"/>
              <a:t>bool App::InitD3D() </a:t>
            </a:r>
            <a:r>
              <a:rPr lang="ko-KR" altLang="en-US" sz="1600" dirty="0"/>
              <a:t>함수 부분을 참고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그릴지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en-US" altLang="ko-KR" sz="1600" dirty="0"/>
              <a:t> </a:t>
            </a:r>
            <a:r>
              <a:rPr lang="ko-KR" altLang="en-US" sz="1600" dirty="0"/>
              <a:t>버퍼</a:t>
            </a:r>
            <a:r>
              <a:rPr lang="en-US" altLang="ko-KR" sz="1600" dirty="0"/>
              <a:t>, </a:t>
            </a:r>
            <a:r>
              <a:rPr lang="ko-KR" altLang="en-US" sz="1600" dirty="0"/>
              <a:t>인덱스 버퍼를 설정한다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FD59A-9D5D-4B04-8296-93DFDD0A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61" y="4530311"/>
            <a:ext cx="2934109" cy="1133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1908F0-7998-423C-9758-C590CE6C2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27" y="2946754"/>
            <a:ext cx="2129753" cy="35640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7B9899-E1C1-4051-AE48-F43D0FBD6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338" y="2916395"/>
            <a:ext cx="2252338" cy="35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vertex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73747"/>
          </a:xfrm>
        </p:spPr>
        <p:txBody>
          <a:bodyPr rtlCol="0">
            <a:normAutofit fontScale="85000" lnSpcReduction="10000"/>
          </a:bodyPr>
          <a:lstStyle/>
          <a:p>
            <a:r>
              <a:rPr lang="ko-KR" altLang="en-US" sz="1400" dirty="0"/>
              <a:t>정점 </a:t>
            </a:r>
            <a:r>
              <a:rPr lang="ko-KR" altLang="en-US" sz="1400" dirty="0" err="1"/>
              <a:t>셰이더</a:t>
            </a:r>
            <a:r>
              <a:rPr lang="en-US" altLang="ko-KR" sz="1400" dirty="0"/>
              <a:t>(VS) </a:t>
            </a:r>
            <a:r>
              <a:rPr lang="ko-KR" altLang="en-US" sz="1400" dirty="0"/>
              <a:t>단계는 입력 어셈블러에서 전달된 정점을 처리하여 변환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스키닝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모핑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정점별</a:t>
            </a:r>
            <a:r>
              <a:rPr lang="ko-KR" altLang="en-US" sz="1400" dirty="0"/>
              <a:t> 조명과 같은 </a:t>
            </a:r>
            <a:r>
              <a:rPr lang="ko-KR" altLang="en-US" sz="1400" dirty="0" err="1"/>
              <a:t>정점별</a:t>
            </a:r>
            <a:r>
              <a:rPr lang="ko-KR" altLang="en-US" sz="1400" dirty="0"/>
              <a:t> 연산을 수행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트랜스폼 매트릭스를 적용해 오브젝트 스페이스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스페이스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트랜스폼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뷰 스페이스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뷰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트랜스폼등의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적용을 하는 단계입니다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57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906107-169F-4A3B-81AE-C0D7B8892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286" y="4446031"/>
            <a:ext cx="4629466" cy="2281999"/>
          </a:xfrm>
          <a:prstGeom prst="rect">
            <a:avLst/>
          </a:prstGeom>
        </p:spPr>
      </p:pic>
      <p:pic>
        <p:nvPicPr>
          <p:cNvPr id="1036" name="Picture 12" descr="Transformation of a teapot object">
            <a:extLst>
              <a:ext uri="{FF2B5EF4-FFF2-40B4-BE49-F238E27FC236}">
                <a16:creationId xmlns:a16="http://schemas.microsoft.com/office/drawing/2014/main" id="{7F464BD6-9B4C-4BCC-B1F8-EC8D4C3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97" y="2774966"/>
            <a:ext cx="3663486" cy="13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puting the view space">
            <a:extLst>
              <a:ext uri="{FF2B5EF4-FFF2-40B4-BE49-F238E27FC236}">
                <a16:creationId xmlns:a16="http://schemas.microsoft.com/office/drawing/2014/main" id="{A546A387-5E2E-42EF-8329-7E095330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64" y="2581702"/>
            <a:ext cx="2953832" cy="16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ew frustum">
            <a:extLst>
              <a:ext uri="{FF2B5EF4-FFF2-40B4-BE49-F238E27FC236}">
                <a16:creationId xmlns:a16="http://schemas.microsoft.com/office/drawing/2014/main" id="{CA1056B3-DC43-435C-B204-88C5E5F4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8" y="2947856"/>
            <a:ext cx="4239119" cy="14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jection matrix">
            <a:extLst>
              <a:ext uri="{FF2B5EF4-FFF2-40B4-BE49-F238E27FC236}">
                <a16:creationId xmlns:a16="http://schemas.microsoft.com/office/drawing/2014/main" id="{87C866FB-C574-422C-B466-026C79C5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17" y="2173947"/>
            <a:ext cx="2319976" cy="9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245195" y="6278416"/>
            <a:ext cx="6773117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73747"/>
          </a:xfrm>
        </p:spPr>
        <p:txBody>
          <a:bodyPr rtlCol="0">
            <a:no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투영 변환이 끝난 다음에 </a:t>
            </a:r>
            <a:r>
              <a:rPr lang="ko-KR" altLang="en-US" sz="1400" dirty="0"/>
              <a:t>삼각형의 각 좌표를 </a:t>
            </a:r>
            <a:r>
              <a:rPr lang="en-US" altLang="ko-KR" sz="1400" dirty="0"/>
              <a:t>NDC</a:t>
            </a:r>
            <a:r>
              <a:rPr lang="ko-KR" altLang="en-US" sz="1400" dirty="0"/>
              <a:t>상의 좌표로 정규화 시킵니다</a:t>
            </a:r>
            <a:endParaRPr lang="en-US" altLang="ko-KR" sz="1400" dirty="0"/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전체를 그리기 위해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뷰포트의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크기에 맞게 조각을 만들어냅니다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12" y="4219031"/>
            <a:ext cx="1687287" cy="2477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05" y="4348246"/>
            <a:ext cx="1687287" cy="2236964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ck face and front face">
            <a:extLst>
              <a:ext uri="{FF2B5EF4-FFF2-40B4-BE49-F238E27FC236}">
                <a16:creationId xmlns:a16="http://schemas.microsoft.com/office/drawing/2014/main" id="{438F380C-A1B5-442E-93D0-138FE180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2691138"/>
            <a:ext cx="3334174" cy="11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ewport">
            <a:extLst>
              <a:ext uri="{FF2B5EF4-FFF2-40B4-BE49-F238E27FC236}">
                <a16:creationId xmlns:a16="http://schemas.microsoft.com/office/drawing/2014/main" id="{882038AC-E2DA-4279-BD59-2496A92D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457" y="2524169"/>
            <a:ext cx="3044099" cy="16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or-interpolated triangles">
            <a:extLst>
              <a:ext uri="{FF2B5EF4-FFF2-40B4-BE49-F238E27FC236}">
                <a16:creationId xmlns:a16="http://schemas.microsoft.com/office/drawing/2014/main" id="{18A89B4A-AFB0-433A-B0B0-9FCD2D33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2797410"/>
            <a:ext cx="4248472" cy="9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terpolated normals">
            <a:extLst>
              <a:ext uri="{FF2B5EF4-FFF2-40B4-BE49-F238E27FC236}">
                <a16:creationId xmlns:a16="http://schemas.microsoft.com/office/drawing/2014/main" id="{DC506E4E-514D-43A9-B15F-4E88CF2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62" y="4401328"/>
            <a:ext cx="2226620" cy="17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242320" y="6219116"/>
            <a:ext cx="6740524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Pixel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100622"/>
          </a:xfrm>
        </p:spPr>
        <p:txBody>
          <a:bodyPr rtlCol="0">
            <a:no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색상을 입히기 위한 단계입니다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dirty="0" err="1"/>
              <a:t>래스터라이저</a:t>
            </a:r>
            <a:r>
              <a:rPr lang="ko-KR" altLang="en-US" sz="1400" dirty="0"/>
              <a:t> 단계에서는 기본 형식으로 덮인 각 픽셀에 대해 픽셀 </a:t>
            </a:r>
            <a:r>
              <a:rPr lang="ko-KR" altLang="en-US" sz="1400" dirty="0" err="1"/>
              <a:t>셰이더를</a:t>
            </a:r>
            <a:r>
              <a:rPr lang="ko-KR" altLang="en-US" sz="1400" dirty="0"/>
              <a:t> 한 번 호출합니다</a:t>
            </a:r>
            <a:r>
              <a:rPr lang="en-US" altLang="ko-KR" sz="1400" dirty="0"/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err="1"/>
              <a:t>픽셀별</a:t>
            </a:r>
            <a:r>
              <a:rPr lang="ko-KR" altLang="en-US" sz="1400" dirty="0"/>
              <a:t> 조명이나 후처리와 같은 기술을 넣을 때 이 단계에서 작업합니다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8" y="4288946"/>
            <a:ext cx="1523169" cy="22369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530" y="4288946"/>
            <a:ext cx="1687287" cy="2236964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3092565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3038758"/>
            <a:ext cx="4850972" cy="10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515030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106" y="4159731"/>
            <a:ext cx="1713503" cy="2477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4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319</Words>
  <Application>Microsoft Office PowerPoint</Application>
  <PresentationFormat>사용자 지정</PresentationFormat>
  <Paragraphs>48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Euphemia</vt:lpstr>
      <vt:lpstr>수학 16x9</vt:lpstr>
      <vt:lpstr>Directx3D11 프로그래밍</vt:lpstr>
      <vt:lpstr>1.렌더링 파이프라인</vt:lpstr>
      <vt:lpstr>학습목표</vt:lpstr>
      <vt:lpstr>Input-Assembler Stage</vt:lpstr>
      <vt:lpstr>vertex shader Stage</vt:lpstr>
      <vt:lpstr>Rasterizer Stage</vt:lpstr>
      <vt:lpstr>Pixel Shader Stage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71</cp:revision>
  <dcterms:created xsi:type="dcterms:W3CDTF">2025-09-02T03:24:19Z</dcterms:created>
  <dcterms:modified xsi:type="dcterms:W3CDTF">2025-09-02T07:54:07Z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